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59" r:id="rId7"/>
    <p:sldId id="261" r:id="rId8"/>
    <p:sldId id="285" r:id="rId9"/>
    <p:sldId id="286" r:id="rId10"/>
    <p:sldId id="421" r:id="rId11"/>
    <p:sldId id="287" r:id="rId12"/>
    <p:sldId id="288" r:id="rId13"/>
    <p:sldId id="289" r:id="rId14"/>
    <p:sldId id="422" r:id="rId15"/>
    <p:sldId id="423"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4" autoAdjust="0"/>
    <p:restoredTop sz="95741"/>
  </p:normalViewPr>
  <p:slideViewPr>
    <p:cSldViewPr snapToGrid="0">
      <p:cViewPr varScale="1">
        <p:scale>
          <a:sx n="100" d="100"/>
          <a:sy n="100" d="100"/>
        </p:scale>
        <p:origin x="256" y="16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ud Teutelink" userId="147e4b19-d697-4565-9e52-dfaff8a340b7" providerId="ADAL" clId="{EB8BCA93-7297-416D-A710-D03E2C92BF23}"/>
    <pc:docChg chg="addSld">
      <pc:chgData name="Ruud Teutelink" userId="147e4b19-d697-4565-9e52-dfaff8a340b7" providerId="ADAL" clId="{EB8BCA93-7297-416D-A710-D03E2C92BF23}" dt="2021-09-22T13:26:01.910" v="0" actId="680"/>
      <pc:docMkLst>
        <pc:docMk/>
      </pc:docMkLst>
      <pc:sldChg chg="new">
        <pc:chgData name="Ruud Teutelink" userId="147e4b19-d697-4565-9e52-dfaff8a340b7" providerId="ADAL" clId="{EB8BCA93-7297-416D-A710-D03E2C92BF23}" dt="2021-09-22T13:26:01.910" v="0" actId="680"/>
        <pc:sldMkLst>
          <pc:docMk/>
          <pc:sldMk cId="2559402142" sldId="424"/>
        </pc:sldMkLst>
      </pc:sldChg>
    </pc:docChg>
  </pc:docChgLst>
  <pc:docChgLst>
    <pc:chgData name="Inge van Steen" userId="b7af8d2b-3eda-4fcb-a931-3c6afb410171" providerId="ADAL" clId="{A55554FF-FC42-6C43-B65D-FA08C3F8C3E3}"/>
    <pc:docChg chg="custSel delSld modSld">
      <pc:chgData name="Inge van Steen" userId="b7af8d2b-3eda-4fcb-a931-3c6afb410171" providerId="ADAL" clId="{A55554FF-FC42-6C43-B65D-FA08C3F8C3E3}" dt="2022-09-11T08:14:14.857" v="45" actId="478"/>
      <pc:docMkLst>
        <pc:docMk/>
      </pc:docMkLst>
      <pc:sldChg chg="modSp mod">
        <pc:chgData name="Inge van Steen" userId="b7af8d2b-3eda-4fcb-a931-3c6afb410171" providerId="ADAL" clId="{A55554FF-FC42-6C43-B65D-FA08C3F8C3E3}" dt="2022-09-11T08:13:38.501" v="44" actId="20577"/>
        <pc:sldMkLst>
          <pc:docMk/>
          <pc:sldMk cId="716305422" sldId="256"/>
        </pc:sldMkLst>
        <pc:spChg chg="mod">
          <ac:chgData name="Inge van Steen" userId="b7af8d2b-3eda-4fcb-a931-3c6afb410171" providerId="ADAL" clId="{A55554FF-FC42-6C43-B65D-FA08C3F8C3E3}" dt="2022-09-11T08:13:38.501" v="44" actId="20577"/>
          <ac:spMkLst>
            <pc:docMk/>
            <pc:sldMk cId="716305422" sldId="256"/>
            <ac:spMk id="3" creationId="{4B0C67B9-5E6D-4DFE-8CDE-64EEE30F8790}"/>
          </ac:spMkLst>
        </pc:spChg>
      </pc:sldChg>
      <pc:sldChg chg="modSp mod">
        <pc:chgData name="Inge van Steen" userId="b7af8d2b-3eda-4fcb-a931-3c6afb410171" providerId="ADAL" clId="{A55554FF-FC42-6C43-B65D-FA08C3F8C3E3}" dt="2022-09-11T07:59:05.506" v="30" actId="20577"/>
        <pc:sldMkLst>
          <pc:docMk/>
          <pc:sldMk cId="1217097920" sldId="422"/>
        </pc:sldMkLst>
        <pc:spChg chg="mod">
          <ac:chgData name="Inge van Steen" userId="b7af8d2b-3eda-4fcb-a931-3c6afb410171" providerId="ADAL" clId="{A55554FF-FC42-6C43-B65D-FA08C3F8C3E3}" dt="2022-09-11T07:59:05.506" v="30" actId="20577"/>
          <ac:spMkLst>
            <pc:docMk/>
            <pc:sldMk cId="1217097920" sldId="422"/>
            <ac:spMk id="2" creationId="{FBFB66AC-A96C-43EE-8B88-C6347A13C4BF}"/>
          </ac:spMkLst>
        </pc:spChg>
      </pc:sldChg>
      <pc:sldChg chg="delSp mod">
        <pc:chgData name="Inge van Steen" userId="b7af8d2b-3eda-4fcb-a931-3c6afb410171" providerId="ADAL" clId="{A55554FF-FC42-6C43-B65D-FA08C3F8C3E3}" dt="2022-09-11T08:14:14.857" v="45" actId="478"/>
        <pc:sldMkLst>
          <pc:docMk/>
          <pc:sldMk cId="2217836921" sldId="423"/>
        </pc:sldMkLst>
        <pc:spChg chg="del">
          <ac:chgData name="Inge van Steen" userId="b7af8d2b-3eda-4fcb-a931-3c6afb410171" providerId="ADAL" clId="{A55554FF-FC42-6C43-B65D-FA08C3F8C3E3}" dt="2022-09-11T08:14:14.857" v="45" actId="478"/>
          <ac:spMkLst>
            <pc:docMk/>
            <pc:sldMk cId="2217836921" sldId="423"/>
            <ac:spMk id="5" creationId="{6CC0C8B5-D50A-434E-B8A7-81727037DB3C}"/>
          </ac:spMkLst>
        </pc:spChg>
      </pc:sldChg>
      <pc:sldChg chg="del">
        <pc:chgData name="Inge van Steen" userId="b7af8d2b-3eda-4fcb-a931-3c6afb410171" providerId="ADAL" clId="{A55554FF-FC42-6C43-B65D-FA08C3F8C3E3}" dt="2022-09-11T07:57:13.887" v="0" actId="2696"/>
        <pc:sldMkLst>
          <pc:docMk/>
          <pc:sldMk cId="2559402142" sldId="42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6EBA87-D463-4358-AB12-BDEE046D3AE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B89746A-055A-4AD2-9AB3-FD31FDC340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F64AD0F-C66B-43E9-AFCF-A53CD3934BDC}"/>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D488E607-52BC-4AC2-AE42-0C22802318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C8847B0-31D7-46BA-9373-2B9435100582}"/>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1740387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417FD0-A85C-4C70-A012-79D8800243B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97EF9A4-E7DD-4500-BBF3-F9976CB85C2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DBAB4F7-F998-436B-ACBF-2F8F3F022DAB}"/>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7C849F74-8964-4717-B8A4-B4D01B3EDEB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F633601-2F6D-471B-8F9A-42F81C4AC359}"/>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403308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8939F95-23A9-49ED-8BFF-398EA2687D5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5C73C7B-229B-4E87-A96D-1612D86EAACF}"/>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C15494A-9B26-414C-9948-F20DCCC1C3E2}"/>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5C7992A0-2881-47C0-9F76-59140AD7C6E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D535966-5B51-47C8-AB39-24E284F7C9CD}"/>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92210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D6ADC9-397A-4415-9B45-937A95BF342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1711045-A8C5-46EF-A172-324C6F5AA83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67AF31E-4898-447F-B010-20F2F877015D}"/>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53703053-7A5A-464D-A8F0-879F91CB27A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4D16FF8-A17F-4811-B61F-8B87F45860F9}"/>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67306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F97249-8E1B-4EA1-9935-F73FD397A22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1C84469-3EB1-4664-BD11-602EF9BD7E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4CD8D78-6C51-46D5-AF77-C63982B2D7E0}"/>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9F96694B-67B1-4FEB-B560-EAF2FAD3464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B054F6F-2D71-4D65-B98A-51E7E3E12576}"/>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171455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C22774-DA11-445C-847C-C0A0662F395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016A8C0-3424-425F-8626-AE73BA6B49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820798B-A14A-4470-B993-E58CEAED6C1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C4FD1F4-F100-41DB-B12E-D305C432638B}"/>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6" name="Tijdelijke aanduiding voor voettekst 5">
            <a:extLst>
              <a:ext uri="{FF2B5EF4-FFF2-40B4-BE49-F238E27FC236}">
                <a16:creationId xmlns:a16="http://schemas.microsoft.com/office/drawing/2014/main" id="{F8A5123B-F365-4754-BFC6-461E7DF583F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2AEF701-B012-4D79-AC21-3F083CC7E98A}"/>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311821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1E145-8A3C-46E5-9CDC-013927FF169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228E20E-5CB8-472A-BBC9-6CB24D1238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FAD7FC4-BD53-467F-8D41-C0D12BB4D9A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B87818C-9433-4975-8974-30A89B1CFD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FEF2D01-7715-47D3-B89C-FEC9BC197C4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ADB9101-9F3D-4E6A-907F-E03B19EF50DC}"/>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8" name="Tijdelijke aanduiding voor voettekst 7">
            <a:extLst>
              <a:ext uri="{FF2B5EF4-FFF2-40B4-BE49-F238E27FC236}">
                <a16:creationId xmlns:a16="http://schemas.microsoft.com/office/drawing/2014/main" id="{1D1B16C8-EF2C-4107-A7D4-E0F02666EBA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ECB7691-A81B-480C-912A-CAD4A83CB683}"/>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2001801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25BFA1-2549-4A96-81C3-01C512EBB2B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F32751F-B9E8-4469-B1E6-875AEAF63C64}"/>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4" name="Tijdelijke aanduiding voor voettekst 3">
            <a:extLst>
              <a:ext uri="{FF2B5EF4-FFF2-40B4-BE49-F238E27FC236}">
                <a16:creationId xmlns:a16="http://schemas.microsoft.com/office/drawing/2014/main" id="{0796D86B-9220-43FB-8981-6BB5796486E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CC30742-9A8A-422D-A376-9E2AD3AE6C23}"/>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387047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9127469-2B2B-4D0D-B5C8-04676E25A61D}"/>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3" name="Tijdelijke aanduiding voor voettekst 2">
            <a:extLst>
              <a:ext uri="{FF2B5EF4-FFF2-40B4-BE49-F238E27FC236}">
                <a16:creationId xmlns:a16="http://schemas.microsoft.com/office/drawing/2014/main" id="{C8454332-9657-48A9-B111-B4BCA93B892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05FB4007-7752-4C47-AC14-ADE891927941}"/>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1203448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26BF9-A6A9-44B5-9C92-1C6EC1276F8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297F6281-16F2-4BEB-A826-3BF7CD2264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7CC769A-ECC2-460A-8BB9-B86B202D8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B50AF18-F5C2-430D-836B-92F587A22F38}"/>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6" name="Tijdelijke aanduiding voor voettekst 5">
            <a:extLst>
              <a:ext uri="{FF2B5EF4-FFF2-40B4-BE49-F238E27FC236}">
                <a16:creationId xmlns:a16="http://schemas.microsoft.com/office/drawing/2014/main" id="{2D27607F-D34D-48F2-802D-2B479E460DE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57B2C04-D46C-45A6-AFE2-33CFC122F088}"/>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3120122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8C07A2-C646-4921-9ADE-E52F100E337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31F210A-A384-4054-AAEC-C1890BD4B4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3676D84-A1C3-4D0E-924B-CF7E0E04D2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AFCDB4D-3C83-49C5-97CF-EB946638BAD8}"/>
              </a:ext>
            </a:extLst>
          </p:cNvPr>
          <p:cNvSpPr>
            <a:spLocks noGrp="1"/>
          </p:cNvSpPr>
          <p:nvPr>
            <p:ph type="dt" sz="half" idx="10"/>
          </p:nvPr>
        </p:nvSpPr>
        <p:spPr/>
        <p:txBody>
          <a:bodyPr/>
          <a:lstStyle/>
          <a:p>
            <a:fld id="{75A88480-3CD4-4E83-8CB7-D7B52032EDA6}" type="datetimeFigureOut">
              <a:rPr lang="nl-NL" smtClean="0"/>
              <a:t>11-09-2022</a:t>
            </a:fld>
            <a:endParaRPr lang="nl-NL"/>
          </a:p>
        </p:txBody>
      </p:sp>
      <p:sp>
        <p:nvSpPr>
          <p:cNvPr id="6" name="Tijdelijke aanduiding voor voettekst 5">
            <a:extLst>
              <a:ext uri="{FF2B5EF4-FFF2-40B4-BE49-F238E27FC236}">
                <a16:creationId xmlns:a16="http://schemas.microsoft.com/office/drawing/2014/main" id="{1B8E0A7C-50C2-4E68-8690-99932639528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BFDAB23-4C47-422D-87A9-A50AC7169C35}"/>
              </a:ext>
            </a:extLst>
          </p:cNvPr>
          <p:cNvSpPr>
            <a:spLocks noGrp="1"/>
          </p:cNvSpPr>
          <p:nvPr>
            <p:ph type="sldNum" sz="quarter" idx="12"/>
          </p:nvPr>
        </p:nvSpPr>
        <p:spPr/>
        <p:txBody>
          <a:bodyPr/>
          <a:lstStyle/>
          <a:p>
            <a:fld id="{4C23C447-E100-4455-BDDD-905EB16E9A2E}" type="slidenum">
              <a:rPr lang="nl-NL" smtClean="0"/>
              <a:t>‹nr.›</a:t>
            </a:fld>
            <a:endParaRPr lang="nl-NL"/>
          </a:p>
        </p:txBody>
      </p:sp>
    </p:spTree>
    <p:extLst>
      <p:ext uri="{BB962C8B-B14F-4D97-AF65-F5344CB8AC3E}">
        <p14:creationId xmlns:p14="http://schemas.microsoft.com/office/powerpoint/2010/main" val="4010125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0CDD967-6458-4C4A-86D1-48F6A6A8DD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B384C54-5EB3-4AC7-9C37-EAF43A3326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B3D1120-21B6-4A65-9651-F760E76B6E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88480-3CD4-4E83-8CB7-D7B52032EDA6}" type="datetimeFigureOut">
              <a:rPr lang="nl-NL" smtClean="0"/>
              <a:t>11-09-2022</a:t>
            </a:fld>
            <a:endParaRPr lang="nl-NL"/>
          </a:p>
        </p:txBody>
      </p:sp>
      <p:sp>
        <p:nvSpPr>
          <p:cNvPr id="5" name="Tijdelijke aanduiding voor voettekst 4">
            <a:extLst>
              <a:ext uri="{FF2B5EF4-FFF2-40B4-BE49-F238E27FC236}">
                <a16:creationId xmlns:a16="http://schemas.microsoft.com/office/drawing/2014/main" id="{3D14A467-4314-49D2-818B-5B855BB46D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ADA998D4-0264-4EBE-A79F-F806584E49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3C447-E100-4455-BDDD-905EB16E9A2E}" type="slidenum">
              <a:rPr lang="nl-NL" smtClean="0"/>
              <a:t>‹nr.›</a:t>
            </a:fld>
            <a:endParaRPr lang="nl-NL"/>
          </a:p>
        </p:txBody>
      </p:sp>
    </p:spTree>
    <p:extLst>
      <p:ext uri="{BB962C8B-B14F-4D97-AF65-F5344CB8AC3E}">
        <p14:creationId xmlns:p14="http://schemas.microsoft.com/office/powerpoint/2010/main" val="1975132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123test.nl/groepsrollentes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B7A2E4-916B-4BE7-8419-43FE0F20C18E}"/>
              </a:ext>
            </a:extLst>
          </p:cNvPr>
          <p:cNvSpPr>
            <a:spLocks noGrp="1"/>
          </p:cNvSpPr>
          <p:nvPr>
            <p:ph type="ctrTitle"/>
          </p:nvPr>
        </p:nvSpPr>
        <p:spPr/>
        <p:txBody>
          <a:bodyPr/>
          <a:lstStyle/>
          <a:p>
            <a:r>
              <a:rPr lang="nl-NL" dirty="0"/>
              <a:t>Persoonlijkheidstesten en feedback</a:t>
            </a:r>
          </a:p>
        </p:txBody>
      </p:sp>
      <p:sp>
        <p:nvSpPr>
          <p:cNvPr id="3" name="Ondertitel 2">
            <a:extLst>
              <a:ext uri="{FF2B5EF4-FFF2-40B4-BE49-F238E27FC236}">
                <a16:creationId xmlns:a16="http://schemas.microsoft.com/office/drawing/2014/main" id="{4B0C67B9-5E6D-4DFE-8CDE-64EEE30F8790}"/>
              </a:ext>
            </a:extLst>
          </p:cNvPr>
          <p:cNvSpPr>
            <a:spLocks noGrp="1"/>
          </p:cNvSpPr>
          <p:nvPr>
            <p:ph type="subTitle" idx="1"/>
          </p:nvPr>
        </p:nvSpPr>
        <p:spPr/>
        <p:txBody>
          <a:bodyPr/>
          <a:lstStyle/>
          <a:p>
            <a:r>
              <a:rPr lang="nl-NL" dirty="0"/>
              <a:t>BG33X 2223</a:t>
            </a:r>
          </a:p>
        </p:txBody>
      </p:sp>
    </p:spTree>
    <p:extLst>
      <p:ext uri="{BB962C8B-B14F-4D97-AF65-F5344CB8AC3E}">
        <p14:creationId xmlns:p14="http://schemas.microsoft.com/office/powerpoint/2010/main" val="716305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87868E06-B3EC-43C5-A023-6CD4A7E2DC14}"/>
              </a:ext>
            </a:extLst>
          </p:cNvPr>
          <p:cNvSpPr txBox="1"/>
          <p:nvPr/>
        </p:nvSpPr>
        <p:spPr>
          <a:xfrm>
            <a:off x="408373" y="1284633"/>
            <a:ext cx="11194742" cy="5165517"/>
          </a:xfrm>
          <a:prstGeom prst="rect">
            <a:avLst/>
          </a:prstGeom>
          <a:noFill/>
        </p:spPr>
        <p:txBody>
          <a:bodyPr wrap="square">
            <a:spAutoFit/>
          </a:bodyPr>
          <a:lstStyle/>
          <a:p>
            <a:pPr marL="342900" indent="-342900" algn="l">
              <a:buFont typeface="+mj-lt"/>
              <a:buAutoNum type="arabicPeriod"/>
            </a:pPr>
            <a:r>
              <a:rPr lang="nl-NL" b="0" i="0" u="none" strike="noStrike" dirty="0">
                <a:solidFill>
                  <a:srgbClr val="495057"/>
                </a:solidFill>
                <a:effectLst/>
                <a:latin typeface="Arial" panose="020B0604020202020204" pitchFamily="34" charset="0"/>
              </a:rPr>
              <a:t>Luister aandachtig.</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Begin met actief luisteren. Laat zien dat je aandacht hebt voor wat de ander zegt. </a:t>
            </a:r>
          </a:p>
          <a:p>
            <a:pPr marL="342900" indent="-342900" algn="l">
              <a:buFont typeface="+mj-lt"/>
              <a:buAutoNum type="arabicPeriod"/>
            </a:pPr>
            <a:endParaRPr lang="nl-NL" b="0" i="0" u="none" strike="noStrike" dirty="0">
              <a:solidFill>
                <a:srgbClr val="495057"/>
              </a:solidFill>
              <a:effectLst/>
              <a:latin typeface="Arial" panose="020B0604020202020204" pitchFamily="34" charset="0"/>
            </a:endParaRPr>
          </a:p>
          <a:p>
            <a:pPr marL="342900" indent="-342900" algn="l">
              <a:buFont typeface="+mj-lt"/>
              <a:buAutoNum type="arabicPeriod"/>
            </a:pPr>
            <a:r>
              <a:rPr lang="nl-NL" b="0" i="0" u="none" strike="noStrike" dirty="0">
                <a:solidFill>
                  <a:srgbClr val="495057"/>
                </a:solidFill>
                <a:effectLst/>
                <a:latin typeface="Arial" panose="020B0604020202020204" pitchFamily="34" charset="0"/>
              </a:rPr>
              <a:t>Vraag om toelichting.</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Probeer de feedback te begrijpen. Is je niet helemaal duidelijk wat de ander bedoelt? Vraag dan om uitleg. </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 </a:t>
            </a:r>
          </a:p>
          <a:p>
            <a:pPr marL="342900" indent="-342900" algn="l">
              <a:buFont typeface="+mj-lt"/>
              <a:buAutoNum type="arabicPeriod"/>
            </a:pPr>
            <a:r>
              <a:rPr lang="nl-NL" b="0" i="0" u="none" strike="noStrike" dirty="0">
                <a:solidFill>
                  <a:srgbClr val="495057"/>
                </a:solidFill>
                <a:effectLst/>
                <a:latin typeface="Arial" panose="020B0604020202020204" pitchFamily="34" charset="0"/>
              </a:rPr>
              <a:t>Bedank voor de informatie en de moeite.</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Je hebt informatie gekregen waarmee jij je voordeel kunt doen. Bovendien doet de ander moeite om jou feedback te geven. </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 </a:t>
            </a:r>
          </a:p>
          <a:p>
            <a:pPr marL="342900" indent="-342900" algn="l">
              <a:buFont typeface="+mj-lt"/>
              <a:buAutoNum type="arabicPeriod"/>
            </a:pPr>
            <a:r>
              <a:rPr lang="nl-NL" b="0" i="0" u="none" strike="noStrike" dirty="0">
                <a:solidFill>
                  <a:srgbClr val="495057"/>
                </a:solidFill>
                <a:effectLst/>
                <a:latin typeface="Arial" panose="020B0604020202020204" pitchFamily="34" charset="0"/>
              </a:rPr>
              <a:t>Denk over de feedback na en laat weten dat het overkomt.</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Wie feedback ontvangt, beoordeelt zelf wat hij ermee gaat doen. Verdedig jezelf niet. Je kunt beter vragen wat de ander wel wenst en waarom. Als je dat begrijpt, kun je beter beslissen of je er iets mee gaat doen. Bijvoorbeeld: "Je zegt dat je het gevoel hebt dat ik je niet serieus neem. Hoe kan ik je laten merken dat ik dat wel doe?"</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 </a:t>
            </a:r>
          </a:p>
          <a:p>
            <a:pPr marL="342900" indent="-342900" algn="l">
              <a:lnSpc>
                <a:spcPct val="150000"/>
              </a:lnSpc>
              <a:buFont typeface="+mj-lt"/>
              <a:buAutoNum type="arabicPeriod"/>
            </a:pPr>
            <a:r>
              <a:rPr lang="nl-NL" b="0" i="0" u="none" strike="noStrike" dirty="0">
                <a:solidFill>
                  <a:srgbClr val="495057"/>
                </a:solidFill>
                <a:effectLst/>
                <a:latin typeface="Arial" panose="020B0604020202020204" pitchFamily="34" charset="0"/>
              </a:rPr>
              <a:t>Doe er iets mee. Laat de feedbackgever weten wat je met zijn commentaar doet. </a:t>
            </a:r>
          </a:p>
        </p:txBody>
      </p:sp>
      <p:sp>
        <p:nvSpPr>
          <p:cNvPr id="4" name="Titel 3">
            <a:extLst>
              <a:ext uri="{FF2B5EF4-FFF2-40B4-BE49-F238E27FC236}">
                <a16:creationId xmlns:a16="http://schemas.microsoft.com/office/drawing/2014/main" id="{E177BD1F-F376-4E3D-A10D-19CB6B6D5E4D}"/>
              </a:ext>
            </a:extLst>
          </p:cNvPr>
          <p:cNvSpPr>
            <a:spLocks noGrp="1"/>
          </p:cNvSpPr>
          <p:nvPr>
            <p:ph type="title"/>
          </p:nvPr>
        </p:nvSpPr>
        <p:spPr>
          <a:xfrm>
            <a:off x="838200" y="365125"/>
            <a:ext cx="10515600" cy="758825"/>
          </a:xfrm>
        </p:spPr>
        <p:txBody>
          <a:bodyPr/>
          <a:lstStyle/>
          <a:p>
            <a:r>
              <a:rPr lang="nl-NL" b="1" dirty="0"/>
              <a:t>Feedback ontvangen</a:t>
            </a:r>
          </a:p>
        </p:txBody>
      </p:sp>
    </p:spTree>
    <p:extLst>
      <p:ext uri="{BB962C8B-B14F-4D97-AF65-F5344CB8AC3E}">
        <p14:creationId xmlns:p14="http://schemas.microsoft.com/office/powerpoint/2010/main" val="3122635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FB66AC-A96C-43EE-8B88-C6347A13C4BF}"/>
              </a:ext>
            </a:extLst>
          </p:cNvPr>
          <p:cNvSpPr>
            <a:spLocks noGrp="1"/>
          </p:cNvSpPr>
          <p:nvPr>
            <p:ph type="title"/>
          </p:nvPr>
        </p:nvSpPr>
        <p:spPr/>
        <p:txBody>
          <a:bodyPr/>
          <a:lstStyle/>
          <a:p>
            <a:r>
              <a:rPr lang="nl-NL"/>
              <a:t>Hulpmiddel:</a:t>
            </a:r>
            <a:br>
              <a:rPr lang="nl-NL"/>
            </a:br>
            <a:r>
              <a:rPr lang="nl-NL"/>
              <a:t>Speel </a:t>
            </a:r>
            <a:r>
              <a:rPr lang="nl-NL" dirty="0"/>
              <a:t>het kwaliteitenspel</a:t>
            </a:r>
          </a:p>
        </p:txBody>
      </p:sp>
      <p:sp>
        <p:nvSpPr>
          <p:cNvPr id="3" name="Tijdelijke aanduiding voor inhoud 2">
            <a:extLst>
              <a:ext uri="{FF2B5EF4-FFF2-40B4-BE49-F238E27FC236}">
                <a16:creationId xmlns:a16="http://schemas.microsoft.com/office/drawing/2014/main" id="{20D05D21-FEF2-4827-8810-20C667308431}"/>
              </a:ext>
            </a:extLst>
          </p:cNvPr>
          <p:cNvSpPr>
            <a:spLocks noGrp="1"/>
          </p:cNvSpPr>
          <p:nvPr>
            <p:ph idx="1"/>
          </p:nvPr>
        </p:nvSpPr>
        <p:spPr/>
        <p:txBody>
          <a:bodyPr/>
          <a:lstStyle/>
          <a:p>
            <a:pPr marL="514350" indent="-514350">
              <a:buFont typeface="+mj-lt"/>
              <a:buAutoNum type="arabicPeriod"/>
            </a:pPr>
            <a:r>
              <a:rPr lang="nl-NL" dirty="0"/>
              <a:t>Leg alle kaarten uit op tafel.</a:t>
            </a:r>
          </a:p>
          <a:p>
            <a:pPr marL="514350" indent="-514350">
              <a:buFont typeface="+mj-lt"/>
              <a:buAutoNum type="arabicPeriod"/>
            </a:pPr>
            <a:r>
              <a:rPr lang="nl-NL" dirty="0"/>
              <a:t>Neem als groep steeds één persoon in het hoofd.</a:t>
            </a:r>
          </a:p>
          <a:p>
            <a:pPr marL="514350" indent="-514350">
              <a:buFont typeface="+mj-lt"/>
              <a:buAutoNum type="arabicPeriod"/>
            </a:pPr>
            <a:r>
              <a:rPr lang="nl-NL" dirty="0"/>
              <a:t>Bekijk de kwaliteiten en/of vervormingen.</a:t>
            </a:r>
          </a:p>
          <a:p>
            <a:pPr marL="514350" indent="-514350">
              <a:buFont typeface="+mj-lt"/>
              <a:buAutoNum type="arabicPeriod"/>
            </a:pPr>
            <a:r>
              <a:rPr lang="nl-NL" dirty="0"/>
              <a:t>Geef de persoon de kaart die jij van toepassing vindt.</a:t>
            </a:r>
          </a:p>
          <a:p>
            <a:pPr marL="514350" indent="-514350">
              <a:buFont typeface="+mj-lt"/>
              <a:buAutoNum type="arabicPeriod"/>
            </a:pPr>
            <a:r>
              <a:rPr lang="nl-NL" dirty="0"/>
              <a:t>Leg uit (let op feedbackregels) waarom je die kaart geeft.</a:t>
            </a:r>
          </a:p>
          <a:p>
            <a:pPr marL="514350" indent="-514350">
              <a:buFont typeface="+mj-lt"/>
              <a:buAutoNum type="arabicPeriod"/>
            </a:pPr>
            <a:r>
              <a:rPr lang="nl-NL" dirty="0"/>
              <a:t>Persoon reageert op wat hij/zij heeft gehoord.</a:t>
            </a:r>
          </a:p>
          <a:p>
            <a:pPr marL="514350" indent="-514350">
              <a:buFont typeface="+mj-lt"/>
              <a:buAutoNum type="arabicPeriod"/>
            </a:pPr>
            <a:r>
              <a:rPr lang="nl-NL" dirty="0"/>
              <a:t>Accepteer verschillen van mening. </a:t>
            </a:r>
          </a:p>
          <a:p>
            <a:pPr marL="514350" indent="-514350">
              <a:buFont typeface="+mj-lt"/>
              <a:buAutoNum type="arabicPeriod"/>
            </a:pPr>
            <a:r>
              <a:rPr lang="nl-NL" dirty="0"/>
              <a:t>Bedank voor de feedback</a:t>
            </a:r>
          </a:p>
        </p:txBody>
      </p:sp>
    </p:spTree>
    <p:extLst>
      <p:ext uri="{BB962C8B-B14F-4D97-AF65-F5344CB8AC3E}">
        <p14:creationId xmlns:p14="http://schemas.microsoft.com/office/powerpoint/2010/main" val="1217097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0D102BC-FD42-4607-B9A7-8D843295EE38}"/>
              </a:ext>
            </a:extLst>
          </p:cNvPr>
          <p:cNvSpPr>
            <a:spLocks noGrp="1"/>
          </p:cNvSpPr>
          <p:nvPr>
            <p:ph type="ctrTitle"/>
          </p:nvPr>
        </p:nvSpPr>
        <p:spPr/>
        <p:txBody>
          <a:bodyPr>
            <a:normAutofit fontScale="90000"/>
          </a:bodyPr>
          <a:lstStyle/>
          <a:p>
            <a:r>
              <a:rPr lang="nl-NL" dirty="0"/>
              <a:t>Gebruik de uitkomsten van de tests en de feedback voor je profiel!</a:t>
            </a:r>
          </a:p>
        </p:txBody>
      </p:sp>
    </p:spTree>
    <p:extLst>
      <p:ext uri="{BB962C8B-B14F-4D97-AF65-F5344CB8AC3E}">
        <p14:creationId xmlns:p14="http://schemas.microsoft.com/office/powerpoint/2010/main" val="2217836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B98A5E7-CBC1-4449-9556-25DAA1D5FDFA}"/>
              </a:ext>
            </a:extLst>
          </p:cNvPr>
          <p:cNvSpPr>
            <a:spLocks noGrp="1"/>
          </p:cNvSpPr>
          <p:nvPr>
            <p:ph type="title"/>
          </p:nvPr>
        </p:nvSpPr>
        <p:spPr/>
        <p:txBody>
          <a:bodyPr/>
          <a:lstStyle/>
          <a:p>
            <a:r>
              <a:rPr lang="nl-NL" dirty="0"/>
              <a:t>Doel</a:t>
            </a:r>
          </a:p>
        </p:txBody>
      </p:sp>
      <p:sp>
        <p:nvSpPr>
          <p:cNvPr id="5" name="Tijdelijke aanduiding voor inhoud 4">
            <a:extLst>
              <a:ext uri="{FF2B5EF4-FFF2-40B4-BE49-F238E27FC236}">
                <a16:creationId xmlns:a16="http://schemas.microsoft.com/office/drawing/2014/main" id="{3063B7EF-F2C1-45C3-8491-59C66EE91F4A}"/>
              </a:ext>
            </a:extLst>
          </p:cNvPr>
          <p:cNvSpPr>
            <a:spLocks noGrp="1"/>
          </p:cNvSpPr>
          <p:nvPr>
            <p:ph idx="1"/>
          </p:nvPr>
        </p:nvSpPr>
        <p:spPr>
          <a:xfrm>
            <a:off x="838200" y="1420427"/>
            <a:ext cx="10515600" cy="4756536"/>
          </a:xfrm>
        </p:spPr>
        <p:txBody>
          <a:bodyPr>
            <a:normAutofit lnSpcReduction="10000"/>
          </a:bodyPr>
          <a:lstStyle/>
          <a:p>
            <a:r>
              <a:rPr lang="nl-NL" dirty="0"/>
              <a:t>Objectief beeld van jezelf vormen</a:t>
            </a:r>
          </a:p>
          <a:p>
            <a:r>
              <a:rPr lang="nl-NL" dirty="0"/>
              <a:t>Dat wat je over jezelf denkt testen/onderzoeken</a:t>
            </a:r>
          </a:p>
          <a:p>
            <a:r>
              <a:rPr lang="nl-NL" dirty="0"/>
              <a:t>Uiteindelijk stevige uitspraken doen over je kwaliteiten (en aandachtspunten)</a:t>
            </a:r>
          </a:p>
          <a:p>
            <a:r>
              <a:rPr lang="nl-NL" dirty="0"/>
              <a:t>Bruikbaar voor solliciteren/ of op </a:t>
            </a:r>
            <a:r>
              <a:rPr lang="nl-NL" dirty="0" err="1"/>
              <a:t>linkedin</a:t>
            </a:r>
            <a:r>
              <a:rPr lang="nl-NL" dirty="0"/>
              <a:t>.</a:t>
            </a:r>
          </a:p>
          <a:p>
            <a:endParaRPr lang="nl-NL" dirty="0"/>
          </a:p>
          <a:p>
            <a:endParaRPr lang="nl-NL" dirty="0"/>
          </a:p>
          <a:p>
            <a:pPr marL="0" indent="0">
              <a:buNone/>
            </a:pPr>
            <a:r>
              <a:rPr lang="nl-NL" dirty="0"/>
              <a:t>We doen twee onderzoeken:</a:t>
            </a:r>
          </a:p>
          <a:p>
            <a:r>
              <a:rPr lang="nl-NL" dirty="0"/>
              <a:t>Persoonlijkheidstests</a:t>
            </a:r>
          </a:p>
          <a:p>
            <a:r>
              <a:rPr lang="nl-NL" dirty="0"/>
              <a:t>Peer-feedback</a:t>
            </a:r>
          </a:p>
          <a:p>
            <a:endParaRPr lang="nl-NL" dirty="0"/>
          </a:p>
        </p:txBody>
      </p:sp>
    </p:spTree>
    <p:extLst>
      <p:ext uri="{BB962C8B-B14F-4D97-AF65-F5344CB8AC3E}">
        <p14:creationId xmlns:p14="http://schemas.microsoft.com/office/powerpoint/2010/main" val="2878992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C35600-929E-49B0-A64C-C0441247653E}"/>
              </a:ext>
            </a:extLst>
          </p:cNvPr>
          <p:cNvSpPr>
            <a:spLocks noGrp="1"/>
          </p:cNvSpPr>
          <p:nvPr>
            <p:ph type="title"/>
          </p:nvPr>
        </p:nvSpPr>
        <p:spPr/>
        <p:txBody>
          <a:bodyPr/>
          <a:lstStyle/>
          <a:p>
            <a:r>
              <a:rPr lang="nl-NL" dirty="0"/>
              <a:t>Persoonlijkheidstesten</a:t>
            </a:r>
          </a:p>
        </p:txBody>
      </p:sp>
      <p:sp>
        <p:nvSpPr>
          <p:cNvPr id="3" name="Tijdelijke aanduiding voor inhoud 2">
            <a:extLst>
              <a:ext uri="{FF2B5EF4-FFF2-40B4-BE49-F238E27FC236}">
                <a16:creationId xmlns:a16="http://schemas.microsoft.com/office/drawing/2014/main" id="{EDF71ADA-3381-4411-9D37-EB1B3A38B0F9}"/>
              </a:ext>
            </a:extLst>
          </p:cNvPr>
          <p:cNvSpPr>
            <a:spLocks noGrp="1"/>
          </p:cNvSpPr>
          <p:nvPr>
            <p:ph idx="1"/>
          </p:nvPr>
        </p:nvSpPr>
        <p:spPr/>
        <p:txBody>
          <a:bodyPr>
            <a:normAutofit lnSpcReduction="10000"/>
          </a:bodyPr>
          <a:lstStyle/>
          <a:p>
            <a:pPr marL="0" indent="0">
              <a:buNone/>
            </a:pPr>
            <a:r>
              <a:rPr lang="nl-NL" dirty="0"/>
              <a:t>Stappen</a:t>
            </a:r>
          </a:p>
          <a:p>
            <a:pPr marL="0" indent="0">
              <a:buNone/>
            </a:pPr>
            <a:r>
              <a:rPr lang="nl-NL" dirty="0"/>
              <a:t>Stap 1: Bepaal je eigen kwaliteiten/aandachtspunten (sterke-zwakke kanten). Schrijf ze op.</a:t>
            </a:r>
          </a:p>
          <a:p>
            <a:pPr marL="0" indent="0">
              <a:buNone/>
            </a:pPr>
            <a:r>
              <a:rPr lang="nl-NL" dirty="0"/>
              <a:t>Stap 2: Meerdere testen doen. </a:t>
            </a:r>
          </a:p>
          <a:p>
            <a:pPr marL="0" indent="0">
              <a:buNone/>
            </a:pPr>
            <a:r>
              <a:rPr lang="nl-NL" dirty="0"/>
              <a:t>Stap 3: Uitkomsten vergelijken (ook met wat jezelf denkt in Stap 1)</a:t>
            </a:r>
          </a:p>
          <a:p>
            <a:pPr marL="0" indent="0">
              <a:buNone/>
            </a:pPr>
            <a:r>
              <a:rPr lang="nl-NL" dirty="0"/>
              <a:t>Stap 4: Conclusies trekken. </a:t>
            </a:r>
          </a:p>
          <a:p>
            <a:r>
              <a:rPr lang="nl-NL" dirty="0"/>
              <a:t>Wat wordt uit de test bevestigd? </a:t>
            </a:r>
          </a:p>
          <a:p>
            <a:r>
              <a:rPr lang="nl-NL" dirty="0"/>
              <a:t>Wat heeft je verrast? </a:t>
            </a:r>
          </a:p>
          <a:p>
            <a:r>
              <a:rPr lang="nl-NL" dirty="0"/>
              <a:t>Wat herken je helemaal niet?</a:t>
            </a:r>
          </a:p>
        </p:txBody>
      </p:sp>
    </p:spTree>
    <p:extLst>
      <p:ext uri="{BB962C8B-B14F-4D97-AF65-F5344CB8AC3E}">
        <p14:creationId xmlns:p14="http://schemas.microsoft.com/office/powerpoint/2010/main" val="547969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228270-AAAD-405F-9377-E114A9EB3B4F}"/>
              </a:ext>
            </a:extLst>
          </p:cNvPr>
          <p:cNvSpPr>
            <a:spLocks noGrp="1"/>
          </p:cNvSpPr>
          <p:nvPr>
            <p:ph type="title"/>
          </p:nvPr>
        </p:nvSpPr>
        <p:spPr/>
        <p:txBody>
          <a:bodyPr/>
          <a:lstStyle/>
          <a:p>
            <a:r>
              <a:rPr lang="nl-NL" dirty="0"/>
              <a:t>Test</a:t>
            </a:r>
          </a:p>
        </p:txBody>
      </p:sp>
      <p:sp>
        <p:nvSpPr>
          <p:cNvPr id="3" name="Tijdelijke aanduiding voor inhoud 2">
            <a:extLst>
              <a:ext uri="{FF2B5EF4-FFF2-40B4-BE49-F238E27FC236}">
                <a16:creationId xmlns:a16="http://schemas.microsoft.com/office/drawing/2014/main" id="{51169D3C-1E93-447C-8B52-6C3A12613801}"/>
              </a:ext>
            </a:extLst>
          </p:cNvPr>
          <p:cNvSpPr>
            <a:spLocks noGrp="1"/>
          </p:cNvSpPr>
          <p:nvPr>
            <p:ph idx="1"/>
          </p:nvPr>
        </p:nvSpPr>
        <p:spPr/>
        <p:txBody>
          <a:bodyPr/>
          <a:lstStyle/>
          <a:p>
            <a:pPr marL="0" indent="0">
              <a:buNone/>
            </a:pPr>
            <a:r>
              <a:rPr lang="nl-NL" dirty="0"/>
              <a:t>Belbin teamrollen: </a:t>
            </a:r>
            <a:r>
              <a:rPr lang="nl-NL" sz="1500" dirty="0"/>
              <a:t>(deze test in je profiel verwerken)</a:t>
            </a:r>
          </a:p>
          <a:p>
            <a:pPr marL="0" indent="0">
              <a:buNone/>
            </a:pPr>
            <a:r>
              <a:rPr lang="nl-NL" dirty="0">
                <a:hlinkClick r:id="rId2"/>
              </a:rPr>
              <a:t>Belbin groepsrollentest | test gratis wat jouw groepsrol is | 123test.nl</a:t>
            </a:r>
            <a:endParaRPr lang="nl-NL" dirty="0"/>
          </a:p>
          <a:p>
            <a:pPr marL="0" indent="0">
              <a:buNone/>
            </a:pPr>
            <a:endParaRPr lang="nl-NL" dirty="0"/>
          </a:p>
          <a:p>
            <a:pPr marL="0" indent="0">
              <a:buNone/>
            </a:pPr>
            <a:r>
              <a:rPr lang="nl-NL" dirty="0"/>
              <a:t>Kijk op 123test.nl</a:t>
            </a:r>
          </a:p>
          <a:p>
            <a:pPr marL="0" indent="0">
              <a:buNone/>
            </a:pPr>
            <a:r>
              <a:rPr lang="nl-NL" dirty="0"/>
              <a:t>Let op: sommige tests zijn niet gratis. Groot deel. Lees de tekst van de test goed door. </a:t>
            </a:r>
          </a:p>
        </p:txBody>
      </p:sp>
    </p:spTree>
    <p:extLst>
      <p:ext uri="{BB962C8B-B14F-4D97-AF65-F5344CB8AC3E}">
        <p14:creationId xmlns:p14="http://schemas.microsoft.com/office/powerpoint/2010/main" val="3343508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C8E194-B5F7-4D33-B98C-80B01B287ED3}"/>
              </a:ext>
            </a:extLst>
          </p:cNvPr>
          <p:cNvSpPr>
            <a:spLocks noGrp="1"/>
          </p:cNvSpPr>
          <p:nvPr>
            <p:ph type="ctrTitle"/>
          </p:nvPr>
        </p:nvSpPr>
        <p:spPr>
          <a:xfrm>
            <a:off x="1524000" y="1122363"/>
            <a:ext cx="9144000" cy="733070"/>
          </a:xfrm>
        </p:spPr>
        <p:txBody>
          <a:bodyPr>
            <a:normAutofit fontScale="90000"/>
          </a:bodyPr>
          <a:lstStyle/>
          <a:p>
            <a:r>
              <a:rPr lang="nl-NL" dirty="0"/>
              <a:t>Feedback</a:t>
            </a:r>
          </a:p>
        </p:txBody>
      </p:sp>
      <p:pic>
        <p:nvPicPr>
          <p:cNvPr id="4" name="Afbeelding 3" descr="Afbeelding met tekst, vrachtwagen, zitten, teken&#10;&#10;Automatisch gegenereerde beschrijving">
            <a:extLst>
              <a:ext uri="{FF2B5EF4-FFF2-40B4-BE49-F238E27FC236}">
                <a16:creationId xmlns:a16="http://schemas.microsoft.com/office/drawing/2014/main" id="{DEC62487-C7D5-472F-BD8D-462B074F01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2237" y="1855433"/>
            <a:ext cx="7379013" cy="3938587"/>
          </a:xfrm>
          <a:prstGeom prst="rect">
            <a:avLst/>
          </a:prstGeom>
        </p:spPr>
      </p:pic>
    </p:spTree>
    <p:extLst>
      <p:ext uri="{BB962C8B-B14F-4D97-AF65-F5344CB8AC3E}">
        <p14:creationId xmlns:p14="http://schemas.microsoft.com/office/powerpoint/2010/main" val="385449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886CEA-56A3-445D-95F2-1779C70FE158}"/>
              </a:ext>
            </a:extLst>
          </p:cNvPr>
          <p:cNvSpPr>
            <a:spLocks noGrp="1"/>
          </p:cNvSpPr>
          <p:nvPr>
            <p:ph type="title"/>
          </p:nvPr>
        </p:nvSpPr>
        <p:spPr/>
        <p:txBody>
          <a:bodyPr/>
          <a:lstStyle/>
          <a:p>
            <a:r>
              <a:rPr lang="nl-NL" dirty="0"/>
              <a:t>Feedback:</a:t>
            </a:r>
          </a:p>
        </p:txBody>
      </p:sp>
      <p:sp>
        <p:nvSpPr>
          <p:cNvPr id="3" name="Tijdelijke aanduiding voor inhoud 2">
            <a:extLst>
              <a:ext uri="{FF2B5EF4-FFF2-40B4-BE49-F238E27FC236}">
                <a16:creationId xmlns:a16="http://schemas.microsoft.com/office/drawing/2014/main" id="{1B7E959E-6DD5-4690-8DBB-3143A2E6A415}"/>
              </a:ext>
            </a:extLst>
          </p:cNvPr>
          <p:cNvSpPr>
            <a:spLocks noGrp="1"/>
          </p:cNvSpPr>
          <p:nvPr>
            <p:ph idx="1"/>
          </p:nvPr>
        </p:nvSpPr>
        <p:spPr/>
        <p:txBody>
          <a:bodyPr/>
          <a:lstStyle/>
          <a:p>
            <a:pPr>
              <a:buFontTx/>
              <a:buChar char="-"/>
            </a:pPr>
            <a:r>
              <a:rPr lang="nl-NL" sz="2400" b="0" i="0" u="none" strike="noStrike" dirty="0">
                <a:effectLst/>
                <a:latin typeface="Arial" panose="020B0604020202020204" pitchFamily="34" charset="0"/>
              </a:rPr>
              <a:t>is het weergeven van een persoonlijke mening over het gedrag van een ander. </a:t>
            </a:r>
          </a:p>
          <a:p>
            <a:pPr>
              <a:buFontTx/>
              <a:buChar char="-"/>
            </a:pPr>
            <a:r>
              <a:rPr lang="nl-NL" sz="2400" dirty="0">
                <a:latin typeface="Arial" panose="020B0604020202020204" pitchFamily="34" charset="0"/>
              </a:rPr>
              <a:t>is de basis van communicatie in samenwerking.</a:t>
            </a:r>
          </a:p>
          <a:p>
            <a:pPr>
              <a:buFontTx/>
              <a:buChar char="-"/>
            </a:pPr>
            <a:r>
              <a:rPr lang="nl-NL" sz="2400" dirty="0">
                <a:latin typeface="Arial" panose="020B0604020202020204" pitchFamily="34" charset="0"/>
              </a:rPr>
              <a:t>kan positief of negatief van aard zijn.</a:t>
            </a:r>
          </a:p>
          <a:p>
            <a:pPr>
              <a:buFontTx/>
              <a:buChar char="-"/>
            </a:pPr>
            <a:r>
              <a:rPr lang="nl-NL" sz="2400" dirty="0">
                <a:latin typeface="Arial" panose="020B0604020202020204" pitchFamily="34" charset="0"/>
              </a:rPr>
              <a:t>werkt het sterkst als het gaat over een geïsoleerd moment.</a:t>
            </a:r>
          </a:p>
          <a:p>
            <a:pPr>
              <a:buFontTx/>
              <a:buChar char="-"/>
            </a:pPr>
            <a:r>
              <a:rPr lang="nl-NL" sz="2400" dirty="0">
                <a:latin typeface="Arial" panose="020B0604020202020204" pitchFamily="34" charset="0"/>
              </a:rPr>
              <a:t>Helpt om de samenwerking op gang te houden. </a:t>
            </a:r>
          </a:p>
          <a:p>
            <a:pPr marL="0" indent="0">
              <a:buNone/>
            </a:pPr>
            <a:endParaRPr lang="nl-NL" sz="2400" dirty="0">
              <a:solidFill>
                <a:srgbClr val="666666"/>
              </a:solidFill>
              <a:latin typeface="Arial" panose="020B0604020202020204" pitchFamily="34" charset="0"/>
            </a:endParaRPr>
          </a:p>
          <a:p>
            <a:pPr marL="0" indent="0">
              <a:buNone/>
            </a:pPr>
            <a:endParaRPr lang="nl-NL" dirty="0"/>
          </a:p>
        </p:txBody>
      </p:sp>
    </p:spTree>
    <p:extLst>
      <p:ext uri="{BB962C8B-B14F-4D97-AF65-F5344CB8AC3E}">
        <p14:creationId xmlns:p14="http://schemas.microsoft.com/office/powerpoint/2010/main" val="136329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6" descr="Afbeelding met tekening, voedsel&#10;&#10;Automatisch gegenereerde beschrijving">
            <a:extLst>
              <a:ext uri="{FF2B5EF4-FFF2-40B4-BE49-F238E27FC236}">
                <a16:creationId xmlns:a16="http://schemas.microsoft.com/office/drawing/2014/main" id="{D758E7B0-12F3-47A0-BAA4-C48F5CBC0A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427" y="620809"/>
            <a:ext cx="6468047" cy="5616383"/>
          </a:xfrm>
          <a:prstGeom prst="rect">
            <a:avLst/>
          </a:prstGeom>
        </p:spPr>
      </p:pic>
      <p:sp>
        <p:nvSpPr>
          <p:cNvPr id="5" name="Tekstvak 4">
            <a:extLst>
              <a:ext uri="{FF2B5EF4-FFF2-40B4-BE49-F238E27FC236}">
                <a16:creationId xmlns:a16="http://schemas.microsoft.com/office/drawing/2014/main" id="{771CFA84-4EB9-456D-A047-170E1A17888C}"/>
              </a:ext>
            </a:extLst>
          </p:cNvPr>
          <p:cNvSpPr txBox="1"/>
          <p:nvPr/>
        </p:nvSpPr>
        <p:spPr>
          <a:xfrm>
            <a:off x="1304925" y="620808"/>
            <a:ext cx="1724025" cy="369332"/>
          </a:xfrm>
          <a:prstGeom prst="rect">
            <a:avLst/>
          </a:prstGeom>
          <a:noFill/>
        </p:spPr>
        <p:txBody>
          <a:bodyPr wrap="square" rtlCol="0">
            <a:spAutoFit/>
          </a:bodyPr>
          <a:lstStyle/>
          <a:p>
            <a:r>
              <a:rPr lang="nl-NL" dirty="0"/>
              <a:t>Intrapersoonlijk</a:t>
            </a:r>
          </a:p>
        </p:txBody>
      </p:sp>
      <p:sp>
        <p:nvSpPr>
          <p:cNvPr id="6" name="Tekstvak 5">
            <a:extLst>
              <a:ext uri="{FF2B5EF4-FFF2-40B4-BE49-F238E27FC236}">
                <a16:creationId xmlns:a16="http://schemas.microsoft.com/office/drawing/2014/main" id="{2CE85D8D-F61C-4E55-AB5B-AE2112249B9C}"/>
              </a:ext>
            </a:extLst>
          </p:cNvPr>
          <p:cNvSpPr txBox="1"/>
          <p:nvPr/>
        </p:nvSpPr>
        <p:spPr>
          <a:xfrm>
            <a:off x="8601648" y="679641"/>
            <a:ext cx="1647825" cy="369332"/>
          </a:xfrm>
          <a:prstGeom prst="rect">
            <a:avLst/>
          </a:prstGeom>
          <a:noFill/>
        </p:spPr>
        <p:txBody>
          <a:bodyPr wrap="square" rtlCol="0">
            <a:spAutoFit/>
          </a:bodyPr>
          <a:lstStyle/>
          <a:p>
            <a:r>
              <a:rPr lang="nl-NL" dirty="0"/>
              <a:t>Intrapersoonlijk</a:t>
            </a:r>
          </a:p>
        </p:txBody>
      </p:sp>
      <p:sp>
        <p:nvSpPr>
          <p:cNvPr id="7" name="Tekstvak 6">
            <a:extLst>
              <a:ext uri="{FF2B5EF4-FFF2-40B4-BE49-F238E27FC236}">
                <a16:creationId xmlns:a16="http://schemas.microsoft.com/office/drawing/2014/main" id="{7648537E-EAC9-4274-9331-3E70E5E4706B}"/>
              </a:ext>
            </a:extLst>
          </p:cNvPr>
          <p:cNvSpPr txBox="1"/>
          <p:nvPr/>
        </p:nvSpPr>
        <p:spPr>
          <a:xfrm>
            <a:off x="5029200" y="1466850"/>
            <a:ext cx="2095499" cy="369332"/>
          </a:xfrm>
          <a:prstGeom prst="rect">
            <a:avLst/>
          </a:prstGeom>
          <a:noFill/>
        </p:spPr>
        <p:txBody>
          <a:bodyPr wrap="square" rtlCol="0">
            <a:spAutoFit/>
          </a:bodyPr>
          <a:lstStyle/>
          <a:p>
            <a:r>
              <a:rPr lang="nl-NL" dirty="0"/>
              <a:t>Interpersoonlijk</a:t>
            </a:r>
          </a:p>
        </p:txBody>
      </p:sp>
      <p:sp>
        <p:nvSpPr>
          <p:cNvPr id="8" name="Tekstvak 7">
            <a:extLst>
              <a:ext uri="{FF2B5EF4-FFF2-40B4-BE49-F238E27FC236}">
                <a16:creationId xmlns:a16="http://schemas.microsoft.com/office/drawing/2014/main" id="{080F0787-F0FC-40A1-81A7-1F742A1D85CF}"/>
              </a:ext>
            </a:extLst>
          </p:cNvPr>
          <p:cNvSpPr txBox="1"/>
          <p:nvPr/>
        </p:nvSpPr>
        <p:spPr>
          <a:xfrm>
            <a:off x="3601023" y="5953125"/>
            <a:ext cx="1724025" cy="381000"/>
          </a:xfrm>
          <a:prstGeom prst="rect">
            <a:avLst/>
          </a:prstGeom>
          <a:noFill/>
        </p:spPr>
        <p:txBody>
          <a:bodyPr wrap="square" rtlCol="0">
            <a:spAutoFit/>
          </a:bodyPr>
          <a:lstStyle/>
          <a:p>
            <a:r>
              <a:rPr lang="nl-NL" dirty="0"/>
              <a:t>Zender</a:t>
            </a:r>
          </a:p>
        </p:txBody>
      </p:sp>
      <p:sp>
        <p:nvSpPr>
          <p:cNvPr id="9" name="Tekstvak 8">
            <a:extLst>
              <a:ext uri="{FF2B5EF4-FFF2-40B4-BE49-F238E27FC236}">
                <a16:creationId xmlns:a16="http://schemas.microsoft.com/office/drawing/2014/main" id="{C6C30D1F-8DA7-4E95-8E62-52C11F9CE830}"/>
              </a:ext>
            </a:extLst>
          </p:cNvPr>
          <p:cNvSpPr txBox="1"/>
          <p:nvPr/>
        </p:nvSpPr>
        <p:spPr>
          <a:xfrm>
            <a:off x="7005925" y="5972175"/>
            <a:ext cx="1504950" cy="369332"/>
          </a:xfrm>
          <a:prstGeom prst="rect">
            <a:avLst/>
          </a:prstGeom>
          <a:noFill/>
        </p:spPr>
        <p:txBody>
          <a:bodyPr wrap="square" rtlCol="0">
            <a:spAutoFit/>
          </a:bodyPr>
          <a:lstStyle/>
          <a:p>
            <a:r>
              <a:rPr lang="nl-NL" dirty="0"/>
              <a:t>Ontvanger</a:t>
            </a:r>
          </a:p>
        </p:txBody>
      </p:sp>
      <p:sp>
        <p:nvSpPr>
          <p:cNvPr id="10" name="Tekstvak 9">
            <a:extLst>
              <a:ext uri="{FF2B5EF4-FFF2-40B4-BE49-F238E27FC236}">
                <a16:creationId xmlns:a16="http://schemas.microsoft.com/office/drawing/2014/main" id="{DB512CA8-0563-4588-A378-7C78B12E02C6}"/>
              </a:ext>
            </a:extLst>
          </p:cNvPr>
          <p:cNvSpPr txBox="1"/>
          <p:nvPr/>
        </p:nvSpPr>
        <p:spPr>
          <a:xfrm>
            <a:off x="3902437" y="24050"/>
            <a:ext cx="3996025" cy="492443"/>
          </a:xfrm>
          <a:prstGeom prst="rect">
            <a:avLst/>
          </a:prstGeom>
          <a:noFill/>
        </p:spPr>
        <p:txBody>
          <a:bodyPr wrap="square" rtlCol="0">
            <a:spAutoFit/>
          </a:bodyPr>
          <a:lstStyle/>
          <a:p>
            <a:r>
              <a:rPr lang="nl-NL" sz="2600" b="1" dirty="0"/>
              <a:t>Kern van communicatie</a:t>
            </a:r>
          </a:p>
        </p:txBody>
      </p:sp>
    </p:spTree>
    <p:extLst>
      <p:ext uri="{BB962C8B-B14F-4D97-AF65-F5344CB8AC3E}">
        <p14:creationId xmlns:p14="http://schemas.microsoft.com/office/powerpoint/2010/main" val="3186733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al 1">
            <a:extLst>
              <a:ext uri="{FF2B5EF4-FFF2-40B4-BE49-F238E27FC236}">
                <a16:creationId xmlns:a16="http://schemas.microsoft.com/office/drawing/2014/main" id="{07BB62A1-925B-4609-AE6A-827ECC182B37}"/>
              </a:ext>
            </a:extLst>
          </p:cNvPr>
          <p:cNvSpPr/>
          <p:nvPr/>
        </p:nvSpPr>
        <p:spPr>
          <a:xfrm>
            <a:off x="2079317" y="2268800"/>
            <a:ext cx="1743075" cy="1171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Zender</a:t>
            </a:r>
          </a:p>
        </p:txBody>
      </p:sp>
      <p:sp>
        <p:nvSpPr>
          <p:cNvPr id="4" name="Ovaal 3">
            <a:extLst>
              <a:ext uri="{FF2B5EF4-FFF2-40B4-BE49-F238E27FC236}">
                <a16:creationId xmlns:a16="http://schemas.microsoft.com/office/drawing/2014/main" id="{0B7E32F4-0972-4E32-9D28-34F7AB6C8FF1}"/>
              </a:ext>
            </a:extLst>
          </p:cNvPr>
          <p:cNvSpPr/>
          <p:nvPr/>
        </p:nvSpPr>
        <p:spPr>
          <a:xfrm>
            <a:off x="8543739" y="2257425"/>
            <a:ext cx="1743075" cy="11715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Ontvanger</a:t>
            </a:r>
          </a:p>
        </p:txBody>
      </p:sp>
      <p:cxnSp>
        <p:nvCxnSpPr>
          <p:cNvPr id="6" name="Rechte verbindingslijn met pijl 5">
            <a:extLst>
              <a:ext uri="{FF2B5EF4-FFF2-40B4-BE49-F238E27FC236}">
                <a16:creationId xmlns:a16="http://schemas.microsoft.com/office/drawing/2014/main" id="{42564D8B-0EE0-453F-BB43-7644790F1158}"/>
              </a:ext>
            </a:extLst>
          </p:cNvPr>
          <p:cNvCxnSpPr>
            <a:stCxn id="2" idx="6"/>
            <a:endCxn id="4" idx="2"/>
          </p:cNvCxnSpPr>
          <p:nvPr/>
        </p:nvCxnSpPr>
        <p:spPr>
          <a:xfrm flipV="1">
            <a:off x="3822392" y="2843213"/>
            <a:ext cx="4721347" cy="1137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kstvak 6">
            <a:extLst>
              <a:ext uri="{FF2B5EF4-FFF2-40B4-BE49-F238E27FC236}">
                <a16:creationId xmlns:a16="http://schemas.microsoft.com/office/drawing/2014/main" id="{6C17D344-5498-4929-B85E-10C124CB53A0}"/>
              </a:ext>
            </a:extLst>
          </p:cNvPr>
          <p:cNvSpPr txBox="1"/>
          <p:nvPr/>
        </p:nvSpPr>
        <p:spPr>
          <a:xfrm>
            <a:off x="5317724" y="2982898"/>
            <a:ext cx="2539013" cy="923330"/>
          </a:xfrm>
          <a:prstGeom prst="rect">
            <a:avLst/>
          </a:prstGeom>
          <a:noFill/>
        </p:spPr>
        <p:txBody>
          <a:bodyPr wrap="square" rtlCol="0">
            <a:spAutoFit/>
          </a:bodyPr>
          <a:lstStyle/>
          <a:p>
            <a:r>
              <a:rPr lang="nl-NL" dirty="0"/>
              <a:t>Interpersoonlijk</a:t>
            </a:r>
          </a:p>
          <a:p>
            <a:r>
              <a:rPr lang="nl-NL" dirty="0"/>
              <a:t>Tussen mensen</a:t>
            </a:r>
          </a:p>
          <a:p>
            <a:r>
              <a:rPr lang="nl-NL" dirty="0"/>
              <a:t>Gesprek</a:t>
            </a:r>
          </a:p>
        </p:txBody>
      </p:sp>
      <p:sp>
        <p:nvSpPr>
          <p:cNvPr id="8" name="Tekstvak 7">
            <a:extLst>
              <a:ext uri="{FF2B5EF4-FFF2-40B4-BE49-F238E27FC236}">
                <a16:creationId xmlns:a16="http://schemas.microsoft.com/office/drawing/2014/main" id="{BFF37D8E-6830-4BCA-9E34-DC32475F0D44}"/>
              </a:ext>
            </a:extLst>
          </p:cNvPr>
          <p:cNvSpPr txBox="1"/>
          <p:nvPr/>
        </p:nvSpPr>
        <p:spPr>
          <a:xfrm>
            <a:off x="2079317" y="1349406"/>
            <a:ext cx="2075433" cy="369332"/>
          </a:xfrm>
          <a:prstGeom prst="rect">
            <a:avLst/>
          </a:prstGeom>
          <a:noFill/>
        </p:spPr>
        <p:txBody>
          <a:bodyPr wrap="square" rtlCol="0">
            <a:spAutoFit/>
          </a:bodyPr>
          <a:lstStyle/>
          <a:p>
            <a:r>
              <a:rPr lang="nl-NL" dirty="0"/>
              <a:t>Feedback geven</a:t>
            </a:r>
          </a:p>
        </p:txBody>
      </p:sp>
      <p:sp>
        <p:nvSpPr>
          <p:cNvPr id="10" name="Tekstvak 9">
            <a:extLst>
              <a:ext uri="{FF2B5EF4-FFF2-40B4-BE49-F238E27FC236}">
                <a16:creationId xmlns:a16="http://schemas.microsoft.com/office/drawing/2014/main" id="{1469C032-C14B-4C23-8637-F2C4756A648B}"/>
              </a:ext>
            </a:extLst>
          </p:cNvPr>
          <p:cNvSpPr txBox="1"/>
          <p:nvPr/>
        </p:nvSpPr>
        <p:spPr>
          <a:xfrm>
            <a:off x="8821442" y="1395572"/>
            <a:ext cx="2075433" cy="646331"/>
          </a:xfrm>
          <a:prstGeom prst="rect">
            <a:avLst/>
          </a:prstGeom>
          <a:noFill/>
        </p:spPr>
        <p:txBody>
          <a:bodyPr wrap="square" rtlCol="0">
            <a:spAutoFit/>
          </a:bodyPr>
          <a:lstStyle/>
          <a:p>
            <a:r>
              <a:rPr lang="nl-NL" dirty="0"/>
              <a:t>Feedback ontvangen</a:t>
            </a:r>
          </a:p>
        </p:txBody>
      </p:sp>
      <p:sp>
        <p:nvSpPr>
          <p:cNvPr id="11" name="Tekstvak 10">
            <a:extLst>
              <a:ext uri="{FF2B5EF4-FFF2-40B4-BE49-F238E27FC236}">
                <a16:creationId xmlns:a16="http://schemas.microsoft.com/office/drawing/2014/main" id="{DEC570F0-548A-4848-A9CF-695F895DFD28}"/>
              </a:ext>
            </a:extLst>
          </p:cNvPr>
          <p:cNvSpPr txBox="1"/>
          <p:nvPr/>
        </p:nvSpPr>
        <p:spPr>
          <a:xfrm>
            <a:off x="177554" y="3979063"/>
            <a:ext cx="4900474" cy="2739211"/>
          </a:xfrm>
          <a:prstGeom prst="rect">
            <a:avLst/>
          </a:prstGeom>
          <a:noFill/>
        </p:spPr>
        <p:txBody>
          <a:bodyPr wrap="square" rtlCol="0">
            <a:spAutoFit/>
          </a:bodyPr>
          <a:lstStyle/>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Heb ik het wel goed gezien?</a:t>
            </a:r>
          </a:p>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Is het ‘normaal’ dat ik me hieraan erger?</a:t>
            </a:r>
          </a:p>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En wat stoort me nu precies?</a:t>
            </a:r>
          </a:p>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Wat vind ik nu verkeerd aan zijn werk?</a:t>
            </a:r>
          </a:p>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Mág ik hier wel iets van zeggen?</a:t>
            </a:r>
          </a:p>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Waarom wil ik er iets van zeggen?</a:t>
            </a:r>
          </a:p>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Wat wil ik daarmee bereiken?</a:t>
            </a:r>
          </a:p>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Hoe kan ik het zeggen zonder dat hij boos wordt?</a:t>
            </a:r>
          </a:p>
          <a:p>
            <a:pPr marL="285750" indent="-285750" algn="l">
              <a:buFont typeface="Arial" panose="020B0604020202020204" pitchFamily="34" charset="0"/>
              <a:buChar char="•"/>
            </a:pPr>
            <a:r>
              <a:rPr lang="nl-NL" sz="1400" b="0" i="0" u="none" strike="noStrike" dirty="0">
                <a:solidFill>
                  <a:srgbClr val="02323E"/>
                </a:solidFill>
                <a:effectLst/>
                <a:latin typeface="Verdana" panose="020B0604030504040204" pitchFamily="34" charset="0"/>
              </a:rPr>
              <a:t>Kunnen we na het gesprek nog wel leuk samenwerken?</a:t>
            </a:r>
          </a:p>
          <a:p>
            <a:endParaRPr lang="nl-NL" dirty="0"/>
          </a:p>
        </p:txBody>
      </p:sp>
      <p:cxnSp>
        <p:nvCxnSpPr>
          <p:cNvPr id="13" name="Rechte verbindingslijn met pijl 12">
            <a:extLst>
              <a:ext uri="{FF2B5EF4-FFF2-40B4-BE49-F238E27FC236}">
                <a16:creationId xmlns:a16="http://schemas.microsoft.com/office/drawing/2014/main" id="{BAD3D47E-9EDC-41A4-A208-E1F72EE4046B}"/>
              </a:ext>
            </a:extLst>
          </p:cNvPr>
          <p:cNvCxnSpPr>
            <a:stCxn id="2" idx="2"/>
          </p:cNvCxnSpPr>
          <p:nvPr/>
        </p:nvCxnSpPr>
        <p:spPr>
          <a:xfrm flipH="1">
            <a:off x="1047565" y="2854588"/>
            <a:ext cx="1031752" cy="980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kstvak 13">
            <a:extLst>
              <a:ext uri="{FF2B5EF4-FFF2-40B4-BE49-F238E27FC236}">
                <a16:creationId xmlns:a16="http://schemas.microsoft.com/office/drawing/2014/main" id="{18859712-B6D1-4569-9D25-F5C725BD5090}"/>
              </a:ext>
            </a:extLst>
          </p:cNvPr>
          <p:cNvSpPr txBox="1"/>
          <p:nvPr/>
        </p:nvSpPr>
        <p:spPr>
          <a:xfrm>
            <a:off x="8241437" y="4366075"/>
            <a:ext cx="3950563" cy="2569934"/>
          </a:xfrm>
          <a:prstGeom prst="rect">
            <a:avLst/>
          </a:prstGeom>
          <a:noFill/>
        </p:spPr>
        <p:txBody>
          <a:bodyPr wrap="square" rtlCol="0">
            <a:spAutoFit/>
          </a:bodyPr>
          <a:lstStyle/>
          <a:p>
            <a:pPr marL="285750" indent="-285750">
              <a:buFont typeface="Arial" panose="020B0604020202020204" pitchFamily="34" charset="0"/>
              <a:buChar char="•"/>
            </a:pPr>
            <a:r>
              <a:rPr lang="nl-NL" sz="1300" b="0" i="0" u="none" strike="noStrike" dirty="0">
                <a:solidFill>
                  <a:srgbClr val="02323E"/>
                </a:solidFill>
                <a:effectLst/>
                <a:latin typeface="Verdana" panose="020B0604030504040204" pitchFamily="34" charset="0"/>
              </a:rPr>
              <a:t>Voel je de emoties opkomen, vraag dan een time-out om even bij te komen.</a:t>
            </a:r>
          </a:p>
          <a:p>
            <a:pPr marL="285750" indent="-285750">
              <a:buFont typeface="Arial" panose="020B0604020202020204" pitchFamily="34" charset="0"/>
              <a:buChar char="•"/>
            </a:pPr>
            <a:r>
              <a:rPr lang="nl-NL" sz="1300" b="0" i="0" u="none" strike="noStrike" dirty="0">
                <a:solidFill>
                  <a:srgbClr val="02323E"/>
                </a:solidFill>
                <a:effectLst/>
                <a:latin typeface="Verdana" panose="020B0604030504040204" pitchFamily="34" charset="0"/>
              </a:rPr>
              <a:t>Zet de zaak in perspectief: wat is het ergste dat er nu kan gebeuren?</a:t>
            </a:r>
          </a:p>
          <a:p>
            <a:pPr marL="285750" indent="-285750">
              <a:buFont typeface="Arial" panose="020B0604020202020204" pitchFamily="34" charset="0"/>
              <a:buChar char="•"/>
            </a:pPr>
            <a:r>
              <a:rPr lang="nl-NL" sz="1300" b="0" i="0" u="none" strike="noStrike" dirty="0">
                <a:solidFill>
                  <a:srgbClr val="02323E"/>
                </a:solidFill>
                <a:effectLst/>
                <a:latin typeface="Verdana" panose="020B0604030504040204" pitchFamily="34" charset="0"/>
              </a:rPr>
              <a:t>Blijf assertief, blijf luisteren en ga je niet meteen verantwoorden.</a:t>
            </a:r>
          </a:p>
          <a:p>
            <a:pPr marL="285750" indent="-285750">
              <a:buFont typeface="Arial" panose="020B0604020202020204" pitchFamily="34" charset="0"/>
              <a:buChar char="•"/>
            </a:pPr>
            <a:r>
              <a:rPr lang="nl-NL" sz="1300" b="0" i="0" u="none" strike="noStrike" dirty="0">
                <a:solidFill>
                  <a:srgbClr val="02323E"/>
                </a:solidFill>
                <a:effectLst/>
                <a:latin typeface="Verdana" panose="020B0604030504040204" pitchFamily="34" charset="0"/>
              </a:rPr>
              <a:t>Richt je eerst op het begrijpen van de boodschap. Je kunt daarna bedenken of je er iets mee gaat doen.</a:t>
            </a:r>
          </a:p>
          <a:p>
            <a:pPr marL="285750" indent="-285750">
              <a:buFont typeface="Arial" panose="020B0604020202020204" pitchFamily="34" charset="0"/>
              <a:buChar char="•"/>
            </a:pPr>
            <a:r>
              <a:rPr lang="nl-NL" sz="1300" b="0" i="0" u="none" strike="noStrike" dirty="0">
                <a:solidFill>
                  <a:srgbClr val="02323E"/>
                </a:solidFill>
                <a:effectLst/>
                <a:latin typeface="Verdana" panose="020B0604030504040204" pitchFamily="34" charset="0"/>
              </a:rPr>
              <a:t>Zie het als een verzoek, niet als een persoonlijke aanval of opdracht.</a:t>
            </a:r>
          </a:p>
          <a:p>
            <a:endParaRPr lang="nl-NL" dirty="0"/>
          </a:p>
        </p:txBody>
      </p:sp>
      <p:cxnSp>
        <p:nvCxnSpPr>
          <p:cNvPr id="16" name="Rechte verbindingslijn met pijl 15">
            <a:extLst>
              <a:ext uri="{FF2B5EF4-FFF2-40B4-BE49-F238E27FC236}">
                <a16:creationId xmlns:a16="http://schemas.microsoft.com/office/drawing/2014/main" id="{493448C2-FA9F-4E81-95E9-6E1F55DA6BF5}"/>
              </a:ext>
            </a:extLst>
          </p:cNvPr>
          <p:cNvCxnSpPr>
            <a:stCxn id="4" idx="5"/>
          </p:cNvCxnSpPr>
          <p:nvPr/>
        </p:nvCxnSpPr>
        <p:spPr>
          <a:xfrm>
            <a:off x="10031547" y="3257427"/>
            <a:ext cx="1269727" cy="10393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kstvak 16">
            <a:extLst>
              <a:ext uri="{FF2B5EF4-FFF2-40B4-BE49-F238E27FC236}">
                <a16:creationId xmlns:a16="http://schemas.microsoft.com/office/drawing/2014/main" id="{FFBAC87A-E2AC-40FF-9FDB-D32AA9F14D44}"/>
              </a:ext>
            </a:extLst>
          </p:cNvPr>
          <p:cNvSpPr txBox="1"/>
          <p:nvPr/>
        </p:nvSpPr>
        <p:spPr>
          <a:xfrm>
            <a:off x="248575" y="488271"/>
            <a:ext cx="1743075" cy="369332"/>
          </a:xfrm>
          <a:prstGeom prst="rect">
            <a:avLst/>
          </a:prstGeom>
          <a:noFill/>
        </p:spPr>
        <p:txBody>
          <a:bodyPr wrap="square" rtlCol="0">
            <a:spAutoFit/>
          </a:bodyPr>
          <a:lstStyle/>
          <a:p>
            <a:r>
              <a:rPr lang="nl-NL" dirty="0"/>
              <a:t>Intrapersoonlijk</a:t>
            </a:r>
          </a:p>
        </p:txBody>
      </p:sp>
      <p:sp>
        <p:nvSpPr>
          <p:cNvPr id="19" name="Tekstvak 18">
            <a:extLst>
              <a:ext uri="{FF2B5EF4-FFF2-40B4-BE49-F238E27FC236}">
                <a16:creationId xmlns:a16="http://schemas.microsoft.com/office/drawing/2014/main" id="{4D4B55E0-A368-458C-8D68-77E175E6E139}"/>
              </a:ext>
            </a:extLst>
          </p:cNvPr>
          <p:cNvSpPr txBox="1"/>
          <p:nvPr/>
        </p:nvSpPr>
        <p:spPr>
          <a:xfrm>
            <a:off x="10316499" y="551895"/>
            <a:ext cx="1743075" cy="369332"/>
          </a:xfrm>
          <a:prstGeom prst="rect">
            <a:avLst/>
          </a:prstGeom>
          <a:noFill/>
        </p:spPr>
        <p:txBody>
          <a:bodyPr wrap="square" rtlCol="0">
            <a:spAutoFit/>
          </a:bodyPr>
          <a:lstStyle/>
          <a:p>
            <a:r>
              <a:rPr lang="nl-NL" dirty="0"/>
              <a:t>Intrapersoonlijk</a:t>
            </a:r>
          </a:p>
        </p:txBody>
      </p:sp>
    </p:spTree>
    <p:extLst>
      <p:ext uri="{BB962C8B-B14F-4D97-AF65-F5344CB8AC3E}">
        <p14:creationId xmlns:p14="http://schemas.microsoft.com/office/powerpoint/2010/main" val="1008773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B6624C14-EC2C-4BE9-BC50-A781768E6B68}"/>
              </a:ext>
            </a:extLst>
          </p:cNvPr>
          <p:cNvSpPr txBox="1"/>
          <p:nvPr/>
        </p:nvSpPr>
        <p:spPr>
          <a:xfrm>
            <a:off x="461640" y="1207940"/>
            <a:ext cx="11638624" cy="5355312"/>
          </a:xfrm>
          <a:prstGeom prst="rect">
            <a:avLst/>
          </a:prstGeom>
          <a:noFill/>
        </p:spPr>
        <p:txBody>
          <a:bodyPr wrap="square">
            <a:spAutoFit/>
          </a:bodyPr>
          <a:lstStyle/>
          <a:p>
            <a:pPr algn="l">
              <a:buFont typeface="+mj-lt"/>
              <a:buAutoNum type="arabicPeriod"/>
            </a:pPr>
            <a:r>
              <a:rPr lang="nl-NL" b="0" i="0" u="none" strike="noStrike" dirty="0">
                <a:solidFill>
                  <a:srgbClr val="495057"/>
                </a:solidFill>
                <a:effectLst/>
                <a:latin typeface="Arial" panose="020B0604020202020204" pitchFamily="34" charset="0"/>
              </a:rPr>
              <a:t>Gebruik een ik-boodschap.</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Zeg bijvoorbeeld: "Ik hoor je hard praten en ik heb daar last van."</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Een ik-boodschap is minder aanvallend.</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 </a:t>
            </a:r>
          </a:p>
          <a:p>
            <a:pPr algn="l">
              <a:buFont typeface="+mj-lt"/>
              <a:buAutoNum type="arabicPeriod"/>
            </a:pPr>
            <a:r>
              <a:rPr lang="nl-NL" b="0" i="0" u="none" strike="noStrike" dirty="0">
                <a:solidFill>
                  <a:srgbClr val="495057"/>
                </a:solidFill>
                <a:effectLst/>
                <a:latin typeface="Arial" panose="020B0604020202020204" pitchFamily="34" charset="0"/>
              </a:rPr>
              <a:t>Beschrijf specifiek en recent gedrag, dat veranderbaar is.</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Specifiek betekent 'duidelijk te beschrijven'. Recent betekent 'kort geleden gebeurd’. “</a:t>
            </a:r>
            <a:r>
              <a:rPr lang="nl-NL" dirty="0">
                <a:solidFill>
                  <a:srgbClr val="495057"/>
                </a:solidFill>
                <a:latin typeface="Arial" panose="020B0604020202020204" pitchFamily="34" charset="0"/>
              </a:rPr>
              <a:t> </a:t>
            </a:r>
            <a:r>
              <a:rPr lang="nl-NL" b="0" i="0" u="none" strike="noStrike" dirty="0">
                <a:solidFill>
                  <a:srgbClr val="495057"/>
                </a:solidFill>
                <a:effectLst/>
                <a:latin typeface="Arial" panose="020B0604020202020204" pitchFamily="34" charset="0"/>
              </a:rPr>
              <a:t>Iemand vragen of hij wat zachter wil praten is prima, dat kan iemand veranderen. </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 </a:t>
            </a:r>
          </a:p>
          <a:p>
            <a:pPr algn="l">
              <a:buFont typeface="+mj-lt"/>
              <a:buAutoNum type="arabicPeriod"/>
            </a:pPr>
            <a:r>
              <a:rPr lang="nl-NL" b="0" i="0" u="none" strike="noStrike" dirty="0">
                <a:solidFill>
                  <a:srgbClr val="495057"/>
                </a:solidFill>
                <a:effectLst/>
                <a:latin typeface="Arial" panose="020B0604020202020204" pitchFamily="34" charset="0"/>
              </a:rPr>
              <a:t>Geef aan welk effect het gedrag op jou heeft.</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Dit sluit aan bij de ik-boodschap. Jij hebt er last van. Je kunt je bijvoorbeeld niet concentreren, je kunt je planning niet halen of je voelt je niet begrepen.</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 </a:t>
            </a:r>
          </a:p>
          <a:p>
            <a:pPr algn="l">
              <a:buFont typeface="+mj-lt"/>
              <a:buAutoNum type="arabicPeriod"/>
            </a:pPr>
            <a:r>
              <a:rPr lang="nl-NL" b="0" i="0" u="none" strike="noStrike" dirty="0">
                <a:solidFill>
                  <a:srgbClr val="495057"/>
                </a:solidFill>
                <a:effectLst/>
                <a:latin typeface="Arial" panose="020B0604020202020204" pitchFamily="34" charset="0"/>
              </a:rPr>
              <a:t>Wacht even, geef de ander de ruimte om te reageren.</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Houd even je mond, vraag dan of de ander je begrepen heeft. </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 </a:t>
            </a:r>
          </a:p>
          <a:p>
            <a:pPr algn="l">
              <a:buFont typeface="+mj-lt"/>
              <a:buAutoNum type="arabicPeriod"/>
            </a:pPr>
            <a:r>
              <a:rPr lang="nl-NL" b="0" i="0" u="none" strike="noStrike" dirty="0">
                <a:solidFill>
                  <a:srgbClr val="495057"/>
                </a:solidFill>
                <a:effectLst/>
                <a:latin typeface="Arial" panose="020B0604020202020204" pitchFamily="34" charset="0"/>
              </a:rPr>
              <a:t>Beschrijf het gewenste gedrag.</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Je wilt graag dat de ander zijn/haar gedrag verandert. Het kan helpen om duidelijk te zeggen hoe jij het wil.</a:t>
            </a:r>
            <a:br>
              <a:rPr lang="nl-NL" b="0" i="0" u="none" strike="noStrike" dirty="0">
                <a:solidFill>
                  <a:srgbClr val="495057"/>
                </a:solidFill>
                <a:effectLst/>
                <a:latin typeface="Arial" panose="020B0604020202020204" pitchFamily="34" charset="0"/>
              </a:rPr>
            </a:br>
            <a:r>
              <a:rPr lang="nl-NL" b="0" i="0" u="none" strike="noStrike" dirty="0">
                <a:solidFill>
                  <a:srgbClr val="495057"/>
                </a:solidFill>
                <a:effectLst/>
                <a:latin typeface="Arial" panose="020B0604020202020204" pitchFamily="34" charset="0"/>
              </a:rPr>
              <a:t> </a:t>
            </a:r>
          </a:p>
          <a:p>
            <a:pPr algn="l">
              <a:buFont typeface="+mj-lt"/>
              <a:buAutoNum type="arabicPeriod"/>
            </a:pPr>
            <a:r>
              <a:rPr lang="nl-NL" b="0" i="0" u="none" strike="noStrike" dirty="0">
                <a:solidFill>
                  <a:srgbClr val="495057"/>
                </a:solidFill>
                <a:effectLst/>
                <a:latin typeface="Arial" panose="020B0604020202020204" pitchFamily="34" charset="0"/>
              </a:rPr>
              <a:t>Zoek samen naar een oplossing die voor beiden goed is.</a:t>
            </a:r>
          </a:p>
        </p:txBody>
      </p:sp>
      <p:sp>
        <p:nvSpPr>
          <p:cNvPr id="6" name="Titel 5">
            <a:extLst>
              <a:ext uri="{FF2B5EF4-FFF2-40B4-BE49-F238E27FC236}">
                <a16:creationId xmlns:a16="http://schemas.microsoft.com/office/drawing/2014/main" id="{A84AF4DB-C9C1-4A35-9B8D-F70C7E2B8C00}"/>
              </a:ext>
            </a:extLst>
          </p:cNvPr>
          <p:cNvSpPr>
            <a:spLocks noGrp="1"/>
          </p:cNvSpPr>
          <p:nvPr>
            <p:ph type="title"/>
          </p:nvPr>
        </p:nvSpPr>
        <p:spPr>
          <a:xfrm>
            <a:off x="461640" y="273963"/>
            <a:ext cx="10515600" cy="933977"/>
          </a:xfrm>
        </p:spPr>
        <p:txBody>
          <a:bodyPr/>
          <a:lstStyle/>
          <a:p>
            <a:r>
              <a:rPr lang="nl-NL" b="1" dirty="0"/>
              <a:t>Feedback geven</a:t>
            </a:r>
          </a:p>
        </p:txBody>
      </p:sp>
    </p:spTree>
    <p:extLst>
      <p:ext uri="{BB962C8B-B14F-4D97-AF65-F5344CB8AC3E}">
        <p14:creationId xmlns:p14="http://schemas.microsoft.com/office/powerpoint/2010/main" val="306296264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F1B007C67F9A847839FCBD3555DADE1" ma:contentTypeVersion="4" ma:contentTypeDescription="Een nieuw document maken." ma:contentTypeScope="" ma:versionID="f29fa43c8e9caeaf64c241c8f64e2144">
  <xsd:schema xmlns:xsd="http://www.w3.org/2001/XMLSchema" xmlns:xs="http://www.w3.org/2001/XMLSchema" xmlns:p="http://schemas.microsoft.com/office/2006/metadata/properties" xmlns:ns2="5a7baa64-63c8-4e50-b88d-0a2b46a4dc7e" xmlns:ns3="90dad8e8-e9f4-4bab-8d98-c1dd60a18116" targetNamespace="http://schemas.microsoft.com/office/2006/metadata/properties" ma:root="true" ma:fieldsID="4dcb8021e8cfa4be882054c339dd2180" ns2:_="" ns3:_="">
    <xsd:import namespace="5a7baa64-63c8-4e50-b88d-0a2b46a4dc7e"/>
    <xsd:import namespace="90dad8e8-e9f4-4bab-8d98-c1dd60a1811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7baa64-63c8-4e50-b88d-0a2b46a4dc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0dad8e8-e9f4-4bab-8d98-c1dd60a18116"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6FC8E7-F610-4074-8DF9-BD8282162262}">
  <ds:schemaRefs>
    <ds:schemaRef ds:uri="http://purl.org/dc/dcmitype/"/>
    <ds:schemaRef ds:uri="http://purl.org/dc/elements/1.1/"/>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 ds:uri="90dad8e8-e9f4-4bab-8d98-c1dd60a18116"/>
    <ds:schemaRef ds:uri="5a7baa64-63c8-4e50-b88d-0a2b46a4dc7e"/>
    <ds:schemaRef ds:uri="http://www.w3.org/XML/1998/namespace"/>
  </ds:schemaRefs>
</ds:datastoreItem>
</file>

<file path=customXml/itemProps2.xml><?xml version="1.0" encoding="utf-8"?>
<ds:datastoreItem xmlns:ds="http://schemas.openxmlformats.org/officeDocument/2006/customXml" ds:itemID="{33E0237C-D123-4374-90F9-735C9FFCC0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7baa64-63c8-4e50-b88d-0a2b46a4dc7e"/>
    <ds:schemaRef ds:uri="90dad8e8-e9f4-4bab-8d98-c1dd60a181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323654-9E8D-4375-8DE2-0B8F91F38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TotalTime>
  <Words>860</Words>
  <Application>Microsoft Macintosh PowerPoint</Application>
  <PresentationFormat>Breedbeeld</PresentationFormat>
  <Paragraphs>87</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Calibri Light</vt:lpstr>
      <vt:lpstr>Verdana</vt:lpstr>
      <vt:lpstr>Kantoorthema</vt:lpstr>
      <vt:lpstr>Persoonlijkheidstesten en feedback</vt:lpstr>
      <vt:lpstr>Doel</vt:lpstr>
      <vt:lpstr>Persoonlijkheidstesten</vt:lpstr>
      <vt:lpstr>Test</vt:lpstr>
      <vt:lpstr>Feedback</vt:lpstr>
      <vt:lpstr>Feedback:</vt:lpstr>
      <vt:lpstr>PowerPoint-presentatie</vt:lpstr>
      <vt:lpstr>PowerPoint-presentatie</vt:lpstr>
      <vt:lpstr>Feedback geven</vt:lpstr>
      <vt:lpstr>Feedback ontvangen</vt:lpstr>
      <vt:lpstr>Hulpmiddel: Speel het kwaliteitenspel</vt:lpstr>
      <vt:lpstr>Gebruik de uitkomsten van de tests en de feedback voor je profiel!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Persoonlijkheidstesten en feedback</dc:title>
  <dc:creator>Ruud Teutelink</dc:creator>
  <cp:lastModifiedBy>Inge van Steen</cp:lastModifiedBy>
  <cp:revision>1</cp:revision>
  <dcterms:created xsi:type="dcterms:W3CDTF">2021-09-22T09:36:32Z</dcterms:created>
  <dcterms:modified xsi:type="dcterms:W3CDTF">2022-09-11T08:14:24Z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0x0101001F1B007C67F9A847839FCBD3555DADE1</vt:lpwstr>
  </property>
</Properties>
</file>